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67" r:id="rId4"/>
    <p:sldId id="268" r:id="rId5"/>
    <p:sldId id="269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5DD5F7-0F25-427F-9844-10E4F719F788}" type="datetimeFigureOut">
              <a:rPr lang="en-AU" smtClean="0"/>
              <a:t>24/10/2013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0F9A0D1-F03B-4A55-A7E8-82C113198AD4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Addressing a Context Prompt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Style </a:t>
            </a:r>
            <a:r>
              <a:rPr lang="en-AU" dirty="0" smtClean="0"/>
              <a:t>2 – Persuasive</a:t>
            </a:r>
            <a:endParaRPr lang="en-AU" dirty="0"/>
          </a:p>
          <a:p>
            <a:r>
              <a:rPr lang="en-AU" dirty="0" smtClean="0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7979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1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Persuasive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412776"/>
            <a:ext cx="7344816" cy="4752528"/>
          </a:xfrm>
        </p:spPr>
        <p:txBody>
          <a:bodyPr>
            <a:normAutofit fontScale="85000" lnSpcReduction="20000"/>
          </a:bodyPr>
          <a:lstStyle/>
          <a:p>
            <a:r>
              <a:rPr lang="en-AU" dirty="0" smtClean="0"/>
              <a:t>Implies that you are arguing in a persuasive manner</a:t>
            </a:r>
          </a:p>
          <a:p>
            <a:r>
              <a:rPr lang="en-AU" dirty="0" smtClean="0"/>
              <a:t>Utilises persuasive language features</a:t>
            </a:r>
          </a:p>
          <a:p>
            <a:pPr lvl="1"/>
            <a:r>
              <a:rPr lang="en-AU" dirty="0" smtClean="0"/>
              <a:t>Rhetorical questions, exaggeration </a:t>
            </a:r>
          </a:p>
          <a:p>
            <a:pPr lvl="1"/>
            <a:r>
              <a:rPr lang="en-AU" dirty="0" smtClean="0"/>
              <a:t>Emotive, inclusive and loaded language</a:t>
            </a:r>
          </a:p>
          <a:p>
            <a:pPr lvl="1"/>
            <a:r>
              <a:rPr lang="en-AU" dirty="0" smtClean="0"/>
              <a:t>Statistics, expert opinion, generalisations </a:t>
            </a:r>
            <a:r>
              <a:rPr lang="en-AU" dirty="0" err="1" smtClean="0"/>
              <a:t>etc</a:t>
            </a:r>
            <a:endParaRPr lang="en-AU" dirty="0" smtClean="0"/>
          </a:p>
          <a:p>
            <a:r>
              <a:rPr lang="en-AU" dirty="0" smtClean="0"/>
              <a:t>Generally follows the following forms:</a:t>
            </a:r>
          </a:p>
          <a:p>
            <a:pPr lvl="1"/>
            <a:r>
              <a:rPr lang="en-AU" dirty="0" smtClean="0"/>
              <a:t>Speech</a:t>
            </a:r>
          </a:p>
          <a:p>
            <a:pPr lvl="1"/>
            <a:r>
              <a:rPr lang="en-AU" dirty="0" smtClean="0"/>
              <a:t>Opinion piece</a:t>
            </a:r>
          </a:p>
          <a:p>
            <a:pPr lvl="1"/>
            <a:r>
              <a:rPr lang="en-AU" dirty="0" smtClean="0"/>
              <a:t>Editorial</a:t>
            </a:r>
          </a:p>
          <a:p>
            <a:r>
              <a:rPr lang="en-AU" dirty="0" smtClean="0"/>
              <a:t>Like in expository/discursive style, requires a heading/headline and helps if you’ve created a </a:t>
            </a:r>
            <a:r>
              <a:rPr lang="en-AU" i="1" dirty="0" smtClean="0"/>
              <a:t>persona</a:t>
            </a:r>
          </a:p>
          <a:p>
            <a:r>
              <a:rPr lang="en-AU" dirty="0" err="1" smtClean="0"/>
              <a:t>Eg</a:t>
            </a:r>
            <a:r>
              <a:rPr lang="en-AU" dirty="0"/>
              <a:t> </a:t>
            </a:r>
            <a:r>
              <a:rPr lang="en-AU" dirty="0" smtClean="0"/>
              <a:t>– For a letter to the editor, you’re a middle aged Asian resident of a street which is experiencing gang violence</a:t>
            </a:r>
          </a:p>
          <a:p>
            <a:r>
              <a:rPr lang="en-AU" dirty="0" err="1" smtClean="0"/>
              <a:t>Eg</a:t>
            </a:r>
            <a:r>
              <a:rPr lang="en-AU" dirty="0" smtClean="0"/>
              <a:t> – For a speech, you’re a year 12 school captain addressing your classmates during International week</a:t>
            </a:r>
          </a:p>
        </p:txBody>
      </p:sp>
    </p:spTree>
    <p:extLst>
      <p:ext uri="{BB962C8B-B14F-4D97-AF65-F5344CB8AC3E}">
        <p14:creationId xmlns:p14="http://schemas.microsoft.com/office/powerpoint/2010/main" val="6976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55233"/>
          </a:xfrm>
        </p:spPr>
        <p:txBody>
          <a:bodyPr/>
          <a:lstStyle/>
          <a:p>
            <a:r>
              <a:rPr lang="en-AU" dirty="0" smtClean="0"/>
              <a:t>Persuasive Introduction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844824"/>
            <a:ext cx="7272808" cy="4248471"/>
          </a:xfrm>
        </p:spPr>
        <p:txBody>
          <a:bodyPr>
            <a:normAutofit/>
          </a:bodyPr>
          <a:lstStyle/>
          <a:p>
            <a:r>
              <a:rPr lang="en-AU" dirty="0" smtClean="0"/>
              <a:t>Depending on the form you take, but usually:</a:t>
            </a:r>
          </a:p>
          <a:p>
            <a:pPr lvl="1"/>
            <a:r>
              <a:rPr lang="en-AU" dirty="0" smtClean="0"/>
              <a:t>Sentence </a:t>
            </a:r>
            <a:r>
              <a:rPr lang="en-AU" dirty="0"/>
              <a:t>1</a:t>
            </a:r>
          </a:p>
          <a:p>
            <a:pPr lvl="2"/>
            <a:r>
              <a:rPr lang="en-AU" dirty="0"/>
              <a:t>State the focus of written piece, reword the prompt</a:t>
            </a:r>
          </a:p>
          <a:p>
            <a:pPr lvl="1"/>
            <a:r>
              <a:rPr lang="en-AU" dirty="0"/>
              <a:t>Sentence 2</a:t>
            </a:r>
          </a:p>
          <a:p>
            <a:pPr lvl="2"/>
            <a:r>
              <a:rPr lang="en-AU" dirty="0"/>
              <a:t>Develop sentence summarising some arguments for prompt statement (sentence 1)</a:t>
            </a:r>
          </a:p>
          <a:p>
            <a:pPr lvl="1"/>
            <a:r>
              <a:rPr lang="en-AU" dirty="0"/>
              <a:t>Sentence 3</a:t>
            </a:r>
          </a:p>
          <a:p>
            <a:pPr lvl="2"/>
            <a:r>
              <a:rPr lang="en-AU" dirty="0"/>
              <a:t>Develop sentence summarising some arguments against prompt statement</a:t>
            </a:r>
          </a:p>
          <a:p>
            <a:pPr lvl="1"/>
            <a:r>
              <a:rPr lang="en-AU" dirty="0"/>
              <a:t>Sentence 4</a:t>
            </a:r>
          </a:p>
          <a:p>
            <a:pPr lvl="2"/>
            <a:r>
              <a:rPr lang="en-AU" dirty="0"/>
              <a:t>Write your </a:t>
            </a:r>
            <a:r>
              <a:rPr lang="en-AU" dirty="0" smtClean="0"/>
              <a:t>contention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6026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965245" cy="792088"/>
          </a:xfrm>
        </p:spPr>
        <p:txBody>
          <a:bodyPr>
            <a:normAutofit/>
          </a:bodyPr>
          <a:lstStyle/>
          <a:p>
            <a:r>
              <a:rPr lang="en-AU" sz="3600" dirty="0" smtClean="0"/>
              <a:t>Sample Persuasive Introduction</a:t>
            </a:r>
            <a:endParaRPr lang="en-AU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8426820"/>
              </p:ext>
            </p:extLst>
          </p:nvPr>
        </p:nvGraphicFramePr>
        <p:xfrm>
          <a:off x="827584" y="1340769"/>
          <a:ext cx="7488832" cy="4800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6984776"/>
              </a:tblGrid>
              <a:tr h="61458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Sample prompt</a:t>
                      </a:r>
                      <a:r>
                        <a:rPr lang="en-AU" baseline="0" dirty="0" smtClean="0"/>
                        <a:t>: Prejudice says more about the perpetrator than the victim  (Form chosen – editorial/speech)</a:t>
                      </a:r>
                      <a:endParaRPr lang="en-AU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1141365">
                <a:tc>
                  <a:txBody>
                    <a:bodyPr/>
                    <a:lstStyle/>
                    <a:p>
                      <a:r>
                        <a:rPr lang="en-AU" dirty="0" smtClean="0"/>
                        <a:t>S1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Prejudice</a:t>
                      </a:r>
                      <a:r>
                        <a:rPr lang="en-AU" baseline="0" dirty="0" smtClean="0"/>
                        <a:t> is a difficult topic to tackle because more often than not, no one wants to admit it’s happening; the victim because they are embarrassed – to say the least – and the perpetrator because they don’t want people to make assumptions about them.</a:t>
                      </a:r>
                      <a:endParaRPr lang="en-AU" dirty="0"/>
                    </a:p>
                  </a:txBody>
                  <a:tcPr/>
                </a:tc>
              </a:tr>
              <a:tr h="663933">
                <a:tc>
                  <a:txBody>
                    <a:bodyPr/>
                    <a:lstStyle/>
                    <a:p>
                      <a:r>
                        <a:rPr lang="en-AU" dirty="0" smtClean="0"/>
                        <a:t>S2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On the one hand, studies</a:t>
                      </a:r>
                      <a:r>
                        <a:rPr lang="en-AU" baseline="0" dirty="0" smtClean="0"/>
                        <a:t> often show that reliving experiences of prejudice can take a toll on those involved.</a:t>
                      </a:r>
                      <a:endParaRPr lang="en-A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141365">
                <a:tc>
                  <a:txBody>
                    <a:bodyPr/>
                    <a:lstStyle/>
                    <a:p>
                      <a:r>
                        <a:rPr lang="en-AU" dirty="0" smtClean="0"/>
                        <a:t>S3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On the other hand, why</a:t>
                      </a:r>
                      <a:r>
                        <a:rPr lang="en-AU" baseline="0" dirty="0" smtClean="0"/>
                        <a:t> should prejudice be a difficult topic to tackle</a:t>
                      </a:r>
                      <a:r>
                        <a:rPr lang="en-AU" baseline="0" dirty="0" smtClean="0">
                          <a:solidFill>
                            <a:srgbClr val="FF0000"/>
                          </a:solidFill>
                        </a:rPr>
                        <a:t>? </a:t>
                      </a:r>
                      <a:r>
                        <a:rPr lang="en-AU" baseline="0" dirty="0" smtClean="0"/>
                        <a:t> </a:t>
                      </a:r>
                      <a:r>
                        <a:rPr lang="en-AU" baseline="0" dirty="0" smtClean="0">
                          <a:solidFill>
                            <a:srgbClr val="FF0000"/>
                          </a:solidFill>
                        </a:rPr>
                        <a:t>We</a:t>
                      </a:r>
                      <a:r>
                        <a:rPr lang="en-AU" baseline="0" dirty="0" smtClean="0"/>
                        <a:t> assume as a society that </a:t>
                      </a:r>
                      <a:r>
                        <a:rPr lang="en-AU" baseline="0" dirty="0" smtClean="0">
                          <a:solidFill>
                            <a:srgbClr val="FF0000"/>
                          </a:solidFill>
                        </a:rPr>
                        <a:t>we</a:t>
                      </a:r>
                      <a:r>
                        <a:rPr lang="en-AU" baseline="0" dirty="0" smtClean="0"/>
                        <a:t> are all </a:t>
                      </a:r>
                      <a:r>
                        <a:rPr lang="en-AU" baseline="0" dirty="0" smtClean="0">
                          <a:solidFill>
                            <a:srgbClr val="FF0000"/>
                          </a:solidFill>
                        </a:rPr>
                        <a:t>logical people with more than a shred of common sense</a:t>
                      </a:r>
                      <a:r>
                        <a:rPr lang="en-AU" baseline="0" dirty="0" smtClean="0"/>
                        <a:t>, and the </a:t>
                      </a:r>
                      <a:r>
                        <a:rPr lang="en-AU" baseline="0" dirty="0" smtClean="0">
                          <a:solidFill>
                            <a:srgbClr val="FF0000"/>
                          </a:solidFill>
                        </a:rPr>
                        <a:t>effects of experiencing prejudice are very clear to us all</a:t>
                      </a:r>
                      <a:r>
                        <a:rPr lang="en-AU" baseline="0" dirty="0" smtClean="0"/>
                        <a:t>, so why avoid it</a:t>
                      </a:r>
                      <a:r>
                        <a:rPr lang="en-AU" baseline="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n-AU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119275">
                <a:tc>
                  <a:txBody>
                    <a:bodyPr/>
                    <a:lstStyle/>
                    <a:p>
                      <a:r>
                        <a:rPr lang="en-AU" dirty="0" smtClean="0"/>
                        <a:t>S4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baseline="0" dirty="0" smtClean="0"/>
                        <a:t>Clearly, it is not the victims that should worry about </a:t>
                      </a:r>
                      <a:r>
                        <a:rPr lang="en-AU" baseline="0" dirty="0" smtClean="0">
                          <a:solidFill>
                            <a:srgbClr val="FF0000"/>
                          </a:solidFill>
                        </a:rPr>
                        <a:t>society’s squeamishness </a:t>
                      </a:r>
                      <a:r>
                        <a:rPr lang="en-AU" baseline="0" dirty="0" smtClean="0"/>
                        <a:t>in facing prejudice, it is the perpetrators, because prejudice says more about them than anyone; none of it good.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417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692697"/>
            <a:ext cx="6965245" cy="792088"/>
          </a:xfrm>
        </p:spPr>
        <p:txBody>
          <a:bodyPr>
            <a:normAutofit/>
          </a:bodyPr>
          <a:lstStyle/>
          <a:p>
            <a:r>
              <a:rPr lang="en-AU" sz="3600" dirty="0" smtClean="0"/>
              <a:t>Activity – Write Your Own</a:t>
            </a:r>
            <a:endParaRPr lang="en-AU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5037574"/>
              </p:ext>
            </p:extLst>
          </p:nvPr>
        </p:nvGraphicFramePr>
        <p:xfrm>
          <a:off x="1043608" y="1628799"/>
          <a:ext cx="7128792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276"/>
                <a:gridCol w="6639516"/>
              </a:tblGrid>
              <a:tr h="575616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Sample prompt</a:t>
                      </a:r>
                      <a:r>
                        <a:rPr lang="en-AU" baseline="0" dirty="0" smtClean="0"/>
                        <a:t>: Prejudice says more about the perpetrator than the victim 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40453">
                <a:tc>
                  <a:txBody>
                    <a:bodyPr/>
                    <a:lstStyle/>
                    <a:p>
                      <a:r>
                        <a:rPr lang="en-AU" dirty="0" smtClean="0"/>
                        <a:t>S1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40453">
                <a:tc>
                  <a:txBody>
                    <a:bodyPr/>
                    <a:lstStyle/>
                    <a:p>
                      <a:r>
                        <a:rPr lang="en-AU" dirty="0" smtClean="0"/>
                        <a:t>S2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40453">
                <a:tc>
                  <a:txBody>
                    <a:bodyPr/>
                    <a:lstStyle/>
                    <a:p>
                      <a:r>
                        <a:rPr lang="en-AU" dirty="0" smtClean="0"/>
                        <a:t>S3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40453">
                <a:tc>
                  <a:txBody>
                    <a:bodyPr/>
                    <a:lstStyle/>
                    <a:p>
                      <a:r>
                        <a:rPr lang="en-AU" dirty="0" smtClean="0"/>
                        <a:t>S4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645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099249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Persuasive Body Paragraphs</a:t>
            </a:r>
            <a:br>
              <a:rPr lang="en-AU" dirty="0" smtClean="0"/>
            </a:br>
            <a:r>
              <a:rPr lang="en-AU" dirty="0" smtClean="0"/>
              <a:t>- Write Your Own 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510333"/>
              </p:ext>
            </p:extLst>
          </p:nvPr>
        </p:nvGraphicFramePr>
        <p:xfrm>
          <a:off x="971600" y="1988840"/>
          <a:ext cx="7272808" cy="2088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1"/>
                <a:gridCol w="1584176"/>
                <a:gridCol w="2448272"/>
                <a:gridCol w="2520279"/>
              </a:tblGrid>
              <a:tr h="578040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Sample prompt</a:t>
                      </a:r>
                      <a:r>
                        <a:rPr lang="en-AU" baseline="0" dirty="0" smtClean="0"/>
                        <a:t>: Prejudice says more about the perpetrator than the victim </a:t>
                      </a:r>
                      <a:endParaRPr lang="en-AU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32900">
                <a:tc>
                  <a:txBody>
                    <a:bodyPr/>
                    <a:lstStyle/>
                    <a:p>
                      <a:r>
                        <a:rPr lang="en-AU" dirty="0" smtClean="0"/>
                        <a:t>Order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Idea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Supporting</a:t>
                      </a:r>
                      <a:r>
                        <a:rPr lang="en-AU" baseline="0" dirty="0" smtClean="0"/>
                        <a:t> Points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Concluding</a:t>
                      </a:r>
                      <a:r>
                        <a:rPr lang="en-AU" baseline="0" dirty="0" smtClean="0"/>
                        <a:t> Sentence</a:t>
                      </a:r>
                      <a:endParaRPr lang="en-AU" dirty="0"/>
                    </a:p>
                  </a:txBody>
                  <a:tcPr/>
                </a:tc>
              </a:tr>
              <a:tr h="1082392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17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277</TotalTime>
  <Words>383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Pushpin</vt:lpstr>
      <vt:lpstr>Addressing a Context Prompt</vt:lpstr>
      <vt:lpstr>Persuasive</vt:lpstr>
      <vt:lpstr>Persuasive Introduction</vt:lpstr>
      <vt:lpstr>Sample Persuasive Introduction</vt:lpstr>
      <vt:lpstr>Activity – Write Your Own</vt:lpstr>
      <vt:lpstr>Persuasive Body Paragraphs - Write Your Own 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Addressing a Context Prompt</dc:title>
  <dc:creator>KARANIKOLOPOULOS, Joanna(KAR)</dc:creator>
  <cp:lastModifiedBy>KARANIKOLOPOULOS, Joanna(KAR)</cp:lastModifiedBy>
  <cp:revision>25</cp:revision>
  <dcterms:created xsi:type="dcterms:W3CDTF">2013-10-21T23:18:59Z</dcterms:created>
  <dcterms:modified xsi:type="dcterms:W3CDTF">2013-10-24T01:46:24Z</dcterms:modified>
</cp:coreProperties>
</file>